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60" r:id="rId2"/>
    <p:sldId id="309" r:id="rId3"/>
    <p:sldId id="316" r:id="rId4"/>
    <p:sldId id="310" r:id="rId5"/>
    <p:sldId id="311" r:id="rId6"/>
    <p:sldId id="323" r:id="rId7"/>
    <p:sldId id="354" r:id="rId8"/>
    <p:sldId id="312" r:id="rId9"/>
    <p:sldId id="313" r:id="rId10"/>
    <p:sldId id="314" r:id="rId11"/>
    <p:sldId id="265" r:id="rId12"/>
    <p:sldId id="317" r:id="rId13"/>
    <p:sldId id="315" r:id="rId14"/>
    <p:sldId id="356" r:id="rId15"/>
    <p:sldId id="357" r:id="rId16"/>
    <p:sldId id="358" r:id="rId17"/>
    <p:sldId id="359" r:id="rId18"/>
    <p:sldId id="320" r:id="rId19"/>
    <p:sldId id="318" r:id="rId20"/>
    <p:sldId id="319" r:id="rId21"/>
    <p:sldId id="321" r:id="rId22"/>
    <p:sldId id="322" r:id="rId23"/>
    <p:sldId id="355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B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013" autoAdjust="0"/>
    <p:restoredTop sz="84720" autoAdjust="0"/>
  </p:normalViewPr>
  <p:slideViewPr>
    <p:cSldViewPr snapToGrid="0">
      <p:cViewPr varScale="1">
        <p:scale>
          <a:sx n="77" d="100"/>
          <a:sy n="77" d="100"/>
        </p:scale>
        <p:origin x="-1008" y="-102"/>
      </p:cViewPr>
      <p:guideLst>
        <p:guide orient="horz" pos="2160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50" d="100"/>
        <a:sy n="50" d="100"/>
      </p:scale>
      <p:origin x="0" y="11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587D6-D6FD-48B6-905C-EA57B7F4C10F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FA387-EAD8-4F3A-ADFB-DF6C4F9C46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1643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Difraction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pattern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FA387-EAD8-4F3A-ADFB-DF6C4F9C463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3271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Difraction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pattern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FA387-EAD8-4F3A-ADFB-DF6C4F9C463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3271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8EDC-10B8-4E02-9B9C-2D304716BAE3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3D603-D6A9-4AA9-A59C-5E194596F7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4766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8EDC-10B8-4E02-9B9C-2D304716BAE3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3D603-D6A9-4AA9-A59C-5E194596F7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7393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8EDC-10B8-4E02-9B9C-2D304716BAE3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3D603-D6A9-4AA9-A59C-5E194596F7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17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8EDC-10B8-4E02-9B9C-2D304716BAE3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3D603-D6A9-4AA9-A59C-5E194596F7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362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8EDC-10B8-4E02-9B9C-2D304716BAE3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3D603-D6A9-4AA9-A59C-5E194596F7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1080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8EDC-10B8-4E02-9B9C-2D304716BAE3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3D603-D6A9-4AA9-A59C-5E194596F7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998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8EDC-10B8-4E02-9B9C-2D304716BAE3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3D603-D6A9-4AA9-A59C-5E194596F7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003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8EDC-10B8-4E02-9B9C-2D304716BAE3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3D603-D6A9-4AA9-A59C-5E194596F7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807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8EDC-10B8-4E02-9B9C-2D304716BAE3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3D603-D6A9-4AA9-A59C-5E194596F7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8052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8EDC-10B8-4E02-9B9C-2D304716BAE3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3D603-D6A9-4AA9-A59C-5E194596F7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6442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08EDC-10B8-4E02-9B9C-2D304716BAE3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3D603-D6A9-4AA9-A59C-5E194596F7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2174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08EDC-10B8-4E02-9B9C-2D304716BAE3}" type="datetimeFigureOut">
              <a:rPr lang="es-ES" smtClean="0"/>
              <a:t>08/11/2018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3D603-D6A9-4AA9-A59C-5E194596F7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305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8.png"/><Relationship Id="rId5" Type="http://schemas.openxmlformats.org/officeDocument/2006/relationships/image" Target="../media/image27.png"/><Relationship Id="rId10" Type="http://schemas.openxmlformats.org/officeDocument/2006/relationships/image" Target="../media/image1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>
          <a:xfrm>
            <a:off x="-70053" y="1122363"/>
            <a:ext cx="9144000" cy="2387600"/>
          </a:xfrm>
        </p:spPr>
        <p:txBody>
          <a:bodyPr/>
          <a:lstStyle/>
          <a:p>
            <a:r>
              <a:rPr lang="es-ES" b="1" dirty="0" err="1" smtClean="0"/>
              <a:t>Model</a:t>
            </a:r>
            <a:r>
              <a:rPr lang="es-ES" b="1" dirty="0" smtClean="0"/>
              <a:t> </a:t>
            </a:r>
            <a:r>
              <a:rPr lang="es-ES" b="1" dirty="0" err="1" smtClean="0"/>
              <a:t>Building</a:t>
            </a:r>
            <a:r>
              <a:rPr lang="es-ES" b="1" dirty="0" smtClean="0"/>
              <a:t> Workshop</a:t>
            </a:r>
            <a:endParaRPr lang="es-ES" b="1" dirty="0"/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>
          <a:xfrm>
            <a:off x="1334529" y="4758253"/>
            <a:ext cx="6800335" cy="1655762"/>
          </a:xfrm>
        </p:spPr>
        <p:txBody>
          <a:bodyPr/>
          <a:lstStyle/>
          <a:p>
            <a:r>
              <a:rPr lang="es-ES" dirty="0" smtClean="0"/>
              <a:t>Roberto </a:t>
            </a:r>
            <a:r>
              <a:rPr lang="es-ES" dirty="0" err="1" smtClean="0"/>
              <a:t>Marabini</a:t>
            </a:r>
            <a:endParaRPr lang="es-ES" dirty="0" smtClean="0"/>
          </a:p>
          <a:p>
            <a:r>
              <a:rPr lang="es-ES" dirty="0" smtClean="0"/>
              <a:t>Marta Martínez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6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4" y="420258"/>
            <a:ext cx="4241403" cy="1099623"/>
          </a:xfrm>
          <a:prstGeom prst="rect">
            <a:avLst/>
          </a:prstGeom>
        </p:spPr>
      </p:pic>
      <p:pic>
        <p:nvPicPr>
          <p:cNvPr id="9" name="Imagen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481" y="420258"/>
            <a:ext cx="2851303" cy="599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6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171" y="89713"/>
            <a:ext cx="8097423" cy="672941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" y="176212"/>
            <a:ext cx="1285875" cy="333375"/>
          </a:xfrm>
          <a:prstGeom prst="rect">
            <a:avLst/>
          </a:prstGeom>
        </p:spPr>
      </p:pic>
      <p:grpSp>
        <p:nvGrpSpPr>
          <p:cNvPr id="19" name="18 Grupo"/>
          <p:cNvGrpSpPr/>
          <p:nvPr/>
        </p:nvGrpSpPr>
        <p:grpSpPr>
          <a:xfrm>
            <a:off x="274943" y="1386506"/>
            <a:ext cx="2947554" cy="2458553"/>
            <a:chOff x="274943" y="1386506"/>
            <a:chExt cx="2947554" cy="245855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943" y="1386506"/>
              <a:ext cx="2748847" cy="36430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943" y="2237452"/>
              <a:ext cx="1804966" cy="364305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943" y="2646366"/>
              <a:ext cx="2185830" cy="364305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4943" y="1795420"/>
              <a:ext cx="2947554" cy="397423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4943" y="3055280"/>
              <a:ext cx="2384542" cy="413983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4943" y="3513873"/>
              <a:ext cx="2748844" cy="331186"/>
            </a:xfrm>
            <a:prstGeom prst="rect">
              <a:avLst/>
            </a:prstGeom>
          </p:spPr>
        </p:pic>
      </p:grpSp>
      <p:grpSp>
        <p:nvGrpSpPr>
          <p:cNvPr id="10" name="9 Grupo"/>
          <p:cNvGrpSpPr/>
          <p:nvPr/>
        </p:nvGrpSpPr>
        <p:grpSpPr>
          <a:xfrm>
            <a:off x="1356383" y="509587"/>
            <a:ext cx="2174145" cy="692923"/>
            <a:chOff x="176213" y="5596665"/>
            <a:chExt cx="2174145" cy="692923"/>
          </a:xfrm>
        </p:grpSpPr>
        <p:pic>
          <p:nvPicPr>
            <p:cNvPr id="11" name="Imagen 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4387" y="5962649"/>
              <a:ext cx="2157797" cy="326939"/>
            </a:xfrm>
            <a:prstGeom prst="rect">
              <a:avLst/>
            </a:prstGeom>
          </p:spPr>
        </p:pic>
        <p:pic>
          <p:nvPicPr>
            <p:cNvPr id="12" name="Imagen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6213" y="5596665"/>
              <a:ext cx="2174145" cy="343286"/>
            </a:xfrm>
            <a:prstGeom prst="rect">
              <a:avLst/>
            </a:prstGeom>
          </p:spPr>
        </p:pic>
      </p:grpSp>
      <p:grpSp>
        <p:nvGrpSpPr>
          <p:cNvPr id="21" name="20 Grupo"/>
          <p:cNvGrpSpPr/>
          <p:nvPr/>
        </p:nvGrpSpPr>
        <p:grpSpPr>
          <a:xfrm>
            <a:off x="280987" y="4119075"/>
            <a:ext cx="2947554" cy="2463862"/>
            <a:chOff x="280987" y="5292990"/>
            <a:chExt cx="2947554" cy="2463862"/>
          </a:xfrm>
        </p:grpSpPr>
        <p:pic>
          <p:nvPicPr>
            <p:cNvPr id="13" name="Imagen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987" y="6541601"/>
              <a:ext cx="2748847" cy="364305"/>
            </a:xfrm>
            <a:prstGeom prst="rect">
              <a:avLst/>
            </a:prstGeom>
          </p:spPr>
        </p:pic>
        <p:pic>
          <p:nvPicPr>
            <p:cNvPr id="14" name="Imagen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987" y="7392547"/>
              <a:ext cx="1804966" cy="364305"/>
            </a:xfrm>
            <a:prstGeom prst="rect">
              <a:avLst/>
            </a:prstGeom>
          </p:spPr>
        </p:pic>
        <p:pic>
          <p:nvPicPr>
            <p:cNvPr id="15" name="Imagen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0987" y="5292990"/>
              <a:ext cx="2185830" cy="364305"/>
            </a:xfrm>
            <a:prstGeom prst="rect">
              <a:avLst/>
            </a:prstGeom>
          </p:spPr>
        </p:pic>
        <p:pic>
          <p:nvPicPr>
            <p:cNvPr id="16" name="Imagen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987" y="6950515"/>
              <a:ext cx="2947554" cy="397423"/>
            </a:xfrm>
            <a:prstGeom prst="rect">
              <a:avLst/>
            </a:prstGeom>
          </p:spPr>
        </p:pic>
        <p:pic>
          <p:nvPicPr>
            <p:cNvPr id="17" name="Imagen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0987" y="5701904"/>
              <a:ext cx="2384542" cy="413983"/>
            </a:xfrm>
            <a:prstGeom prst="rect">
              <a:avLst/>
            </a:prstGeom>
          </p:spPr>
        </p:pic>
        <p:pic>
          <p:nvPicPr>
            <p:cNvPr id="18" name="Imagen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0987" y="6160497"/>
              <a:ext cx="2748844" cy="331186"/>
            </a:xfrm>
            <a:prstGeom prst="rect">
              <a:avLst/>
            </a:prstGeom>
          </p:spPr>
        </p:pic>
      </p:grpSp>
      <p:sp>
        <p:nvSpPr>
          <p:cNvPr id="22" name="Elipse 2"/>
          <p:cNvSpPr/>
          <p:nvPr/>
        </p:nvSpPr>
        <p:spPr>
          <a:xfrm>
            <a:off x="4654249" y="2646366"/>
            <a:ext cx="3614737" cy="322897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98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3 Grupo"/>
          <p:cNvGrpSpPr/>
          <p:nvPr/>
        </p:nvGrpSpPr>
        <p:grpSpPr>
          <a:xfrm>
            <a:off x="725709" y="108861"/>
            <a:ext cx="10784114" cy="6603999"/>
            <a:chOff x="0" y="807320"/>
            <a:chExt cx="9144000" cy="5243360"/>
          </a:xfrm>
        </p:grpSpPr>
        <p:pic>
          <p:nvPicPr>
            <p:cNvPr id="3" name="3 Imagen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07320"/>
              <a:ext cx="9144000" cy="5243360"/>
            </a:xfrm>
            <a:prstGeom prst="rect">
              <a:avLst/>
            </a:prstGeom>
          </p:spPr>
        </p:pic>
        <p:sp>
          <p:nvSpPr>
            <p:cNvPr id="4" name="4 CuadroTexto"/>
            <p:cNvSpPr txBox="1"/>
            <p:nvPr/>
          </p:nvSpPr>
          <p:spPr>
            <a:xfrm>
              <a:off x="3199890" y="5157192"/>
              <a:ext cx="1156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b="1" dirty="0" err="1" smtClean="0">
                  <a:latin typeface="Arial Narrow" panose="020B0606020202030204" pitchFamily="34" charset="0"/>
                  <a:cs typeface="Arial" panose="020B0604020202020204" pitchFamily="34" charset="0"/>
                </a:rPr>
                <a:t>fraser</a:t>
              </a:r>
              <a:r>
                <a:rPr lang="es-ES" sz="900" b="1" dirty="0" smtClean="0">
                  <a:latin typeface="Arial Narrow" panose="020B0606020202030204" pitchFamily="34" charset="0"/>
                  <a:cs typeface="Arial" panose="020B0604020202020204" pitchFamily="34" charset="0"/>
                </a:rPr>
                <a:t> - </a:t>
              </a:r>
              <a:r>
                <a:rPr lang="es-ES" sz="900" b="1" dirty="0" err="1" smtClean="0">
                  <a:latin typeface="Arial Narrow" panose="020B0606020202030204" pitchFamily="34" charset="0"/>
                  <a:cs typeface="Arial" panose="020B0604020202020204" pitchFamily="34" charset="0"/>
                </a:rPr>
                <a:t>lab</a:t>
              </a:r>
              <a:r>
                <a:rPr lang="es-ES" sz="900" b="1" dirty="0" smtClean="0">
                  <a:latin typeface="Arial Narrow" panose="020B0606020202030204" pitchFamily="34" charset="0"/>
                  <a:cs typeface="Arial" panose="020B0604020202020204" pitchFamily="34" charset="0"/>
                </a:rPr>
                <a:t> - </a:t>
              </a:r>
              <a:r>
                <a:rPr lang="es-ES" sz="900" b="1" dirty="0" err="1" smtClean="0">
                  <a:latin typeface="Arial Narrow" panose="020B0606020202030204" pitchFamily="34" charset="0"/>
                  <a:cs typeface="Arial" panose="020B0604020202020204" pitchFamily="34" charset="0"/>
                </a:rPr>
                <a:t>emringer</a:t>
              </a:r>
              <a:endParaRPr lang="es-ES" sz="900" b="1" dirty="0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4701060"/>
              <a:ext cx="655679" cy="240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5 Rectángulo"/>
            <p:cNvSpPr/>
            <p:nvPr/>
          </p:nvSpPr>
          <p:spPr>
            <a:xfrm>
              <a:off x="3995936" y="4653136"/>
              <a:ext cx="14401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7 Rectángulo"/>
            <p:cNvSpPr/>
            <p:nvPr/>
          </p:nvSpPr>
          <p:spPr>
            <a:xfrm>
              <a:off x="4932040" y="4633304"/>
              <a:ext cx="14401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9 CuadroTexto"/>
            <p:cNvSpPr txBox="1"/>
            <p:nvPr/>
          </p:nvSpPr>
          <p:spPr>
            <a:xfrm>
              <a:off x="4908133" y="5157192"/>
              <a:ext cx="6719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b="1" dirty="0" err="1" smtClean="0">
                  <a:latin typeface="Arial Narrow" panose="020B0606020202030204" pitchFamily="34" charset="0"/>
                  <a:cs typeface="Arial" panose="020B0604020202020204" pitchFamily="34" charset="0"/>
                </a:rPr>
                <a:t>molprobity</a:t>
              </a:r>
              <a:endParaRPr lang="es-ES" sz="900" b="1" dirty="0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10 CuadroTexto"/>
            <p:cNvSpPr txBox="1"/>
            <p:nvPr/>
          </p:nvSpPr>
          <p:spPr>
            <a:xfrm>
              <a:off x="509222" y="5502424"/>
              <a:ext cx="1156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b="1" dirty="0" err="1">
                  <a:latin typeface="Arial Narrow" panose="020B0606020202030204" pitchFamily="34" charset="0"/>
                  <a:cs typeface="Arial" panose="020B0604020202020204" pitchFamily="34" charset="0"/>
                </a:rPr>
                <a:t>f</a:t>
              </a:r>
              <a:r>
                <a:rPr lang="es-ES" sz="900" b="1" dirty="0" err="1" smtClean="0">
                  <a:latin typeface="Arial Narrow" panose="020B0606020202030204" pitchFamily="34" charset="0"/>
                  <a:cs typeface="Arial" panose="020B0604020202020204" pitchFamily="34" charset="0"/>
                </a:rPr>
                <a:t>raser</a:t>
              </a:r>
              <a:r>
                <a:rPr lang="es-ES" sz="900" b="1" dirty="0" smtClean="0">
                  <a:latin typeface="Arial Narrow" panose="020B0606020202030204" pitchFamily="34" charset="0"/>
                  <a:cs typeface="Arial" panose="020B0604020202020204" pitchFamily="34" charset="0"/>
                </a:rPr>
                <a:t> - </a:t>
              </a:r>
              <a:r>
                <a:rPr lang="es-ES" sz="900" b="1" dirty="0" err="1" smtClean="0">
                  <a:latin typeface="Arial Narrow" panose="020B0606020202030204" pitchFamily="34" charset="0"/>
                  <a:cs typeface="Arial" panose="020B0604020202020204" pitchFamily="34" charset="0"/>
                </a:rPr>
                <a:t>lab</a:t>
              </a:r>
              <a:r>
                <a:rPr lang="es-ES" sz="900" b="1" dirty="0" smtClean="0">
                  <a:latin typeface="Arial Narrow" panose="020B0606020202030204" pitchFamily="34" charset="0"/>
                  <a:cs typeface="Arial" panose="020B0604020202020204" pitchFamily="34" charset="0"/>
                </a:rPr>
                <a:t> - </a:t>
              </a:r>
              <a:r>
                <a:rPr lang="es-ES" sz="900" b="1" dirty="0" err="1" smtClean="0">
                  <a:latin typeface="Arial Narrow" panose="020B0606020202030204" pitchFamily="34" charset="0"/>
                  <a:cs typeface="Arial" panose="020B0604020202020204" pitchFamily="34" charset="0"/>
                </a:rPr>
                <a:t>emringer</a:t>
              </a:r>
              <a:endParaRPr lang="es-ES" sz="900" b="1" dirty="0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11 CuadroTexto"/>
            <p:cNvSpPr txBox="1"/>
            <p:nvPr/>
          </p:nvSpPr>
          <p:spPr>
            <a:xfrm>
              <a:off x="509222" y="5661248"/>
              <a:ext cx="6719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b="1" dirty="0" err="1" smtClean="0">
                  <a:latin typeface="Arial Narrow" panose="020B0606020202030204" pitchFamily="34" charset="0"/>
                  <a:cs typeface="Arial" panose="020B0604020202020204" pitchFamily="34" charset="0"/>
                </a:rPr>
                <a:t>molprobity</a:t>
              </a:r>
              <a:endParaRPr lang="es-ES" sz="900" b="1" dirty="0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6334" y="1196752"/>
              <a:ext cx="1657954" cy="292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6 Rectángulo"/>
            <p:cNvSpPr/>
            <p:nvPr/>
          </p:nvSpPr>
          <p:spPr>
            <a:xfrm>
              <a:off x="7092280" y="1412776"/>
              <a:ext cx="144016" cy="76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12 Rectángulo"/>
            <p:cNvSpPr/>
            <p:nvPr/>
          </p:nvSpPr>
          <p:spPr>
            <a:xfrm>
              <a:off x="4427984" y="5157192"/>
              <a:ext cx="360040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16 Rectángulo"/>
            <p:cNvSpPr/>
            <p:nvPr/>
          </p:nvSpPr>
          <p:spPr>
            <a:xfrm>
              <a:off x="5652120" y="5157192"/>
              <a:ext cx="360040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78" y="1161535"/>
            <a:ext cx="2838450" cy="5489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095" y="2402833"/>
            <a:ext cx="280035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585" y="509932"/>
            <a:ext cx="83439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26 Rectángulo"/>
          <p:cNvSpPr/>
          <p:nvPr/>
        </p:nvSpPr>
        <p:spPr>
          <a:xfrm>
            <a:off x="6372538" y="2402833"/>
            <a:ext cx="1609927" cy="3648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27 Rectángulo"/>
          <p:cNvSpPr/>
          <p:nvPr/>
        </p:nvSpPr>
        <p:spPr>
          <a:xfrm>
            <a:off x="7603931" y="7006281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6655180" y="5036794"/>
            <a:ext cx="420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GLOBAL </a:t>
            </a:r>
            <a:r>
              <a:rPr lang="es-ES" b="1" dirty="0" err="1" smtClean="0"/>
              <a:t>refinement</a:t>
            </a:r>
            <a:r>
              <a:rPr lang="es-ES" b="1" dirty="0" smtClean="0"/>
              <a:t> in </a:t>
            </a:r>
            <a:r>
              <a:rPr lang="es-ES" b="1" dirty="0" err="1" smtClean="0"/>
              <a:t>the</a:t>
            </a:r>
            <a:r>
              <a:rPr lang="es-ES" b="1" dirty="0" smtClean="0"/>
              <a:t> FOURIER SPACE</a:t>
            </a:r>
            <a:endParaRPr lang="es-ES" b="1" dirty="0"/>
          </a:p>
        </p:txBody>
      </p:sp>
      <p:sp>
        <p:nvSpPr>
          <p:cNvPr id="20" name="CuadroTexto 19"/>
          <p:cNvSpPr txBox="1"/>
          <p:nvPr/>
        </p:nvSpPr>
        <p:spPr>
          <a:xfrm>
            <a:off x="6639421" y="3966466"/>
            <a:ext cx="368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LOCAL </a:t>
            </a:r>
            <a:r>
              <a:rPr lang="es-ES" b="1" dirty="0" err="1" smtClean="0"/>
              <a:t>refinement</a:t>
            </a:r>
            <a:r>
              <a:rPr lang="es-ES" b="1" dirty="0" smtClean="0"/>
              <a:t> in </a:t>
            </a:r>
            <a:r>
              <a:rPr lang="es-ES" b="1" dirty="0" err="1" smtClean="0"/>
              <a:t>the</a:t>
            </a:r>
            <a:r>
              <a:rPr lang="es-ES" b="1" dirty="0" smtClean="0"/>
              <a:t> REAL SPACE</a:t>
            </a:r>
            <a:endParaRPr lang="es-ES" b="1" dirty="0"/>
          </a:p>
        </p:txBody>
      </p:sp>
      <p:sp>
        <p:nvSpPr>
          <p:cNvPr id="15" name="CuadroTexto 14"/>
          <p:cNvSpPr txBox="1"/>
          <p:nvPr/>
        </p:nvSpPr>
        <p:spPr>
          <a:xfrm>
            <a:off x="3460892" y="2771008"/>
            <a:ext cx="79271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Fitting</a:t>
            </a:r>
            <a:endParaRPr lang="es-ES" b="1" dirty="0"/>
          </a:p>
        </p:txBody>
      </p:sp>
      <p:sp>
        <p:nvSpPr>
          <p:cNvPr id="17" name="Rectángulo 16"/>
          <p:cNvSpPr/>
          <p:nvPr/>
        </p:nvSpPr>
        <p:spPr>
          <a:xfrm>
            <a:off x="4253610" y="2390473"/>
            <a:ext cx="1940529" cy="11304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/>
          <p:cNvSpPr txBox="1"/>
          <p:nvPr/>
        </p:nvSpPr>
        <p:spPr>
          <a:xfrm>
            <a:off x="2892595" y="4317550"/>
            <a:ext cx="129798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Refinement</a:t>
            </a:r>
            <a:endParaRPr lang="es-ES" b="1" dirty="0"/>
          </a:p>
        </p:txBody>
      </p:sp>
      <p:sp>
        <p:nvSpPr>
          <p:cNvPr id="19" name="Rectángulo 18"/>
          <p:cNvSpPr/>
          <p:nvPr/>
        </p:nvSpPr>
        <p:spPr>
          <a:xfrm>
            <a:off x="4234121" y="3637436"/>
            <a:ext cx="1960018" cy="1768690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/>
          <p:cNvSpPr/>
          <p:nvPr/>
        </p:nvSpPr>
        <p:spPr>
          <a:xfrm>
            <a:off x="2538186" y="5682024"/>
            <a:ext cx="115243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s-ES" b="1" dirty="0" err="1" smtClean="0"/>
              <a:t>Validation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64271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260" y="1483654"/>
            <a:ext cx="5717315" cy="347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81" y="1621953"/>
            <a:ext cx="342900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Flecha curvada hacia arriba"/>
          <p:cNvSpPr/>
          <p:nvPr/>
        </p:nvSpPr>
        <p:spPr>
          <a:xfrm rot="434495" flipV="1">
            <a:off x="3934190" y="493834"/>
            <a:ext cx="2258251" cy="1008463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6" name="5 Flecha curvada hacia arriba"/>
          <p:cNvSpPr/>
          <p:nvPr/>
        </p:nvSpPr>
        <p:spPr>
          <a:xfrm rot="11425981" flipV="1">
            <a:off x="3779888" y="4878307"/>
            <a:ext cx="2258251" cy="1008463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86" y="998066"/>
            <a:ext cx="150495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78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358346" y="481914"/>
            <a:ext cx="11244649" cy="5801998"/>
            <a:chOff x="358346" y="481914"/>
            <a:chExt cx="11244649" cy="5801998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984" y="595815"/>
              <a:ext cx="11084011" cy="5688097"/>
            </a:xfrm>
            <a:prstGeom prst="rect">
              <a:avLst/>
            </a:prstGeom>
          </p:spPr>
        </p:pic>
        <p:sp>
          <p:nvSpPr>
            <p:cNvPr id="4" name="3 Rectángulo"/>
            <p:cNvSpPr/>
            <p:nvPr/>
          </p:nvSpPr>
          <p:spPr>
            <a:xfrm>
              <a:off x="358346" y="481914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6441989" y="481914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" name="2 Flecha curvada hacia arriba"/>
          <p:cNvSpPr/>
          <p:nvPr/>
        </p:nvSpPr>
        <p:spPr>
          <a:xfrm rot="434495" flipV="1">
            <a:off x="4337398" y="582078"/>
            <a:ext cx="3733188" cy="96585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88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474" y="985324"/>
            <a:ext cx="9396974" cy="4552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446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909763"/>
            <a:ext cx="962025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588" y="509588"/>
            <a:ext cx="8286865" cy="107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2 Conector recto de flecha"/>
          <p:cNvCxnSpPr/>
          <p:nvPr/>
        </p:nvCxnSpPr>
        <p:spPr>
          <a:xfrm rot="5400000">
            <a:off x="9218141" y="3812059"/>
            <a:ext cx="790833" cy="31509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3 CuadroTexto"/>
          <p:cNvSpPr txBox="1"/>
          <p:nvPr/>
        </p:nvSpPr>
        <p:spPr>
          <a:xfrm>
            <a:off x="4728029" y="5916768"/>
            <a:ext cx="2735942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sz="2800" b="1" dirty="0" err="1" smtClean="0"/>
              <a:t>Accept</a:t>
            </a:r>
            <a:r>
              <a:rPr lang="es-ES" sz="2800" b="1" dirty="0" smtClean="0"/>
              <a:t> </a:t>
            </a:r>
            <a:r>
              <a:rPr lang="es-ES" sz="2800" b="1" dirty="0" err="1" smtClean="0"/>
              <a:t>exception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601896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319345"/>
            <a:ext cx="9867900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3373395" y="5719517"/>
            <a:ext cx="492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 smtClean="0"/>
              <a:t>password</a:t>
            </a:r>
            <a:r>
              <a:rPr lang="es-ES" sz="4400" dirty="0" smtClean="0"/>
              <a:t>: </a:t>
            </a:r>
            <a:r>
              <a:rPr lang="es-ES" sz="4400" b="1" dirty="0" smtClean="0"/>
              <a:t>Scipion4u</a:t>
            </a:r>
            <a:endParaRPr lang="es-ES" sz="4400" b="1" dirty="0"/>
          </a:p>
        </p:txBody>
      </p:sp>
    </p:spTree>
    <p:extLst>
      <p:ext uri="{BB962C8B-B14F-4D97-AF65-F5344CB8AC3E}">
        <p14:creationId xmlns:p14="http://schemas.microsoft.com/office/powerpoint/2010/main" val="2440701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480" y="174435"/>
            <a:ext cx="4469974" cy="639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2 Conector recto de flecha"/>
          <p:cNvCxnSpPr/>
          <p:nvPr/>
        </p:nvCxnSpPr>
        <p:spPr>
          <a:xfrm rot="19860000" flipH="1">
            <a:off x="6339015" y="4491679"/>
            <a:ext cx="790833" cy="31509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3 Conector recto de flecha"/>
          <p:cNvCxnSpPr/>
          <p:nvPr/>
        </p:nvCxnSpPr>
        <p:spPr>
          <a:xfrm rot="15180000" flipH="1">
            <a:off x="3309207" y="3927420"/>
            <a:ext cx="790833" cy="31509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4 Conector recto de flecha"/>
          <p:cNvCxnSpPr/>
          <p:nvPr/>
        </p:nvCxnSpPr>
        <p:spPr>
          <a:xfrm rot="19860000" flipH="1">
            <a:off x="4600834" y="2735989"/>
            <a:ext cx="790833" cy="31509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CuadroTexto"/>
          <p:cNvSpPr txBox="1"/>
          <p:nvPr/>
        </p:nvSpPr>
        <p:spPr>
          <a:xfrm>
            <a:off x="6932140" y="358584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 smtClean="0">
                <a:solidFill>
                  <a:srgbClr val="FF0000"/>
                </a:solidFill>
              </a:rPr>
              <a:t>1</a:t>
            </a:r>
            <a:endParaRPr lang="es-ES" sz="54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2902626" y="3124175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 smtClean="0">
                <a:solidFill>
                  <a:srgbClr val="FF0000"/>
                </a:solidFill>
              </a:rPr>
              <a:t>2</a:t>
            </a:r>
            <a:endParaRPr lang="es-ES" sz="54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5181597" y="1860014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 smtClean="0">
                <a:solidFill>
                  <a:srgbClr val="FF0000"/>
                </a:solidFill>
              </a:rPr>
              <a:t>3</a:t>
            </a:r>
            <a:endParaRPr lang="es-E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562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8" y="284740"/>
            <a:ext cx="9215437" cy="635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5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11" y="1272757"/>
            <a:ext cx="11586854" cy="5265736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858794" y="380999"/>
            <a:ext cx="10599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/>
              <a:t>Download</a:t>
            </a:r>
            <a:r>
              <a:rPr lang="es-ES" sz="2800" dirty="0" smtClean="0"/>
              <a:t> </a:t>
            </a:r>
            <a:r>
              <a:rPr lang="es-ES" sz="2800" dirty="0" err="1" smtClean="0"/>
              <a:t>volume</a:t>
            </a:r>
            <a:r>
              <a:rPr lang="es-ES" sz="2800" dirty="0" smtClean="0"/>
              <a:t>: </a:t>
            </a:r>
            <a:r>
              <a:rPr lang="es-ES" sz="2800" dirty="0" smtClean="0">
                <a:solidFill>
                  <a:srgbClr val="0070C0"/>
                </a:solidFill>
              </a:rPr>
              <a:t>http://www.ebi.ac.uk/pdbe/entry/emdb/EMD-3488</a:t>
            </a:r>
            <a:endParaRPr lang="es-E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28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090833" y="1461233"/>
            <a:ext cx="683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Data</a:t>
            </a:r>
            <a:endParaRPr lang="es-ES" sz="20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9195014" y="1461233"/>
            <a:ext cx="1960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 smtClean="0"/>
              <a:t>Atomic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structure</a:t>
            </a:r>
            <a:endParaRPr lang="es-ES" sz="2000" b="1" dirty="0"/>
          </a:p>
        </p:txBody>
      </p:sp>
      <p:grpSp>
        <p:nvGrpSpPr>
          <p:cNvPr id="7" name="Grupo 6"/>
          <p:cNvGrpSpPr/>
          <p:nvPr/>
        </p:nvGrpSpPr>
        <p:grpSpPr>
          <a:xfrm rot="10800000">
            <a:off x="9061388" y="2606706"/>
            <a:ext cx="2330804" cy="2368117"/>
            <a:chOff x="7429500" y="2386012"/>
            <a:chExt cx="3084512" cy="3201988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70787" y="2386012"/>
              <a:ext cx="2943225" cy="3076575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7429500" y="5054600"/>
              <a:ext cx="5588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8" name="CuadroTexto 7"/>
          <p:cNvSpPr txBox="1"/>
          <p:nvPr/>
        </p:nvSpPr>
        <p:spPr>
          <a:xfrm>
            <a:off x="9528153" y="4894998"/>
            <a:ext cx="13890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 smtClean="0"/>
              <a:t>1.9 Å </a:t>
            </a:r>
            <a:r>
              <a:rPr lang="es-ES" sz="1400" dirty="0" err="1" smtClean="0"/>
              <a:t>resolution</a:t>
            </a:r>
            <a:endParaRPr lang="es-ES" sz="1400" dirty="0" smtClean="0"/>
          </a:p>
          <a:p>
            <a:pPr algn="ctr"/>
            <a:r>
              <a:rPr lang="es-ES" sz="1200" dirty="0" smtClean="0"/>
              <a:t>(</a:t>
            </a:r>
            <a:r>
              <a:rPr lang="es-ES" sz="1200" dirty="0" err="1" smtClean="0"/>
              <a:t>Davey</a:t>
            </a:r>
            <a:r>
              <a:rPr lang="es-ES" sz="1200" dirty="0" smtClean="0"/>
              <a:t> et al., 2002)</a:t>
            </a:r>
            <a:endParaRPr lang="es-ES" sz="1200" dirty="0"/>
          </a:p>
        </p:txBody>
      </p:sp>
      <p:sp>
        <p:nvSpPr>
          <p:cNvPr id="9" name="CuadroTexto 8"/>
          <p:cNvSpPr txBox="1"/>
          <p:nvPr/>
        </p:nvSpPr>
        <p:spPr>
          <a:xfrm>
            <a:off x="2327784" y="1461233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 smtClean="0"/>
              <a:t>Sample</a:t>
            </a:r>
            <a:endParaRPr lang="es-ES" sz="2000" b="1" dirty="0"/>
          </a:p>
        </p:txBody>
      </p:sp>
      <p:sp>
        <p:nvSpPr>
          <p:cNvPr id="22" name="CuadroTexto 21"/>
          <p:cNvSpPr txBox="1"/>
          <p:nvPr/>
        </p:nvSpPr>
        <p:spPr>
          <a:xfrm>
            <a:off x="6068075" y="4894998"/>
            <a:ext cx="15674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4.0 </a:t>
            </a:r>
            <a:r>
              <a:rPr lang="es-ES" sz="1400" dirty="0"/>
              <a:t>Å </a:t>
            </a:r>
            <a:r>
              <a:rPr lang="es-ES" sz="1400" dirty="0" err="1"/>
              <a:t>resolution</a:t>
            </a:r>
            <a:endParaRPr lang="es-ES" sz="1400" dirty="0"/>
          </a:p>
          <a:p>
            <a:r>
              <a:rPr lang="es-ES" sz="1200" dirty="0" smtClean="0"/>
              <a:t>(</a:t>
            </a:r>
            <a:r>
              <a:rPr lang="es-ES" sz="1200" dirty="0" err="1" smtClean="0"/>
              <a:t>Takizawa</a:t>
            </a:r>
            <a:r>
              <a:rPr lang="es-ES" sz="1200" dirty="0" smtClean="0"/>
              <a:t> et al., 2018)</a:t>
            </a:r>
            <a:endParaRPr lang="es-ES" sz="1200" dirty="0"/>
          </a:p>
        </p:txBody>
      </p:sp>
      <p:grpSp>
        <p:nvGrpSpPr>
          <p:cNvPr id="24" name="Grupo 23"/>
          <p:cNvGrpSpPr/>
          <p:nvPr/>
        </p:nvGrpSpPr>
        <p:grpSpPr>
          <a:xfrm>
            <a:off x="5438884" y="2668471"/>
            <a:ext cx="2571862" cy="2244586"/>
            <a:chOff x="5250895" y="2663159"/>
            <a:chExt cx="2571862" cy="2244586"/>
          </a:xfrm>
        </p:grpSpPr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4051" y="2774130"/>
              <a:ext cx="2518706" cy="2133615"/>
            </a:xfrm>
            <a:prstGeom prst="rect">
              <a:avLst/>
            </a:prstGeom>
          </p:spPr>
        </p:pic>
        <p:sp>
          <p:nvSpPr>
            <p:cNvPr id="23" name="Rectángulo 22"/>
            <p:cNvSpPr/>
            <p:nvPr/>
          </p:nvSpPr>
          <p:spPr>
            <a:xfrm>
              <a:off x="5250895" y="2663159"/>
              <a:ext cx="162754" cy="298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1" name="CuadroTexto 30"/>
          <p:cNvSpPr txBox="1"/>
          <p:nvPr/>
        </p:nvSpPr>
        <p:spPr>
          <a:xfrm>
            <a:off x="5624802" y="1461233"/>
            <a:ext cx="2430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 smtClean="0"/>
              <a:t>Electron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density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map</a:t>
            </a:r>
            <a:endParaRPr lang="es-ES" sz="2000" b="1" dirty="0"/>
          </a:p>
        </p:txBody>
      </p:sp>
      <p:grpSp>
        <p:nvGrpSpPr>
          <p:cNvPr id="41" name="20 Grupo"/>
          <p:cNvGrpSpPr/>
          <p:nvPr/>
        </p:nvGrpSpPr>
        <p:grpSpPr>
          <a:xfrm>
            <a:off x="8777210" y="5629287"/>
            <a:ext cx="3199274" cy="707887"/>
            <a:chOff x="6452306" y="1479027"/>
            <a:chExt cx="3199274" cy="707887"/>
          </a:xfrm>
        </p:grpSpPr>
        <p:sp>
          <p:nvSpPr>
            <p:cNvPr id="42" name="4 CuadroTexto"/>
            <p:cNvSpPr txBox="1"/>
            <p:nvPr/>
          </p:nvSpPr>
          <p:spPr>
            <a:xfrm>
              <a:off x="6452306" y="1479027"/>
              <a:ext cx="31992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err="1" smtClean="0"/>
                <a:t>Detailed</a:t>
              </a:r>
              <a:r>
                <a:rPr lang="es-ES" sz="2000" b="1" dirty="0" smtClean="0"/>
                <a:t> </a:t>
              </a:r>
              <a:r>
                <a:rPr lang="es-ES" sz="2000" b="1" dirty="0" err="1" smtClean="0"/>
                <a:t>mechanistic</a:t>
              </a:r>
              <a:r>
                <a:rPr lang="es-ES" sz="2000" b="1" dirty="0" smtClean="0"/>
                <a:t> </a:t>
              </a:r>
              <a:r>
                <a:rPr lang="es-ES" sz="2000" b="1" dirty="0" err="1" smtClean="0"/>
                <a:t>studies</a:t>
              </a:r>
              <a:endParaRPr lang="es-ES" sz="2000" dirty="0"/>
            </a:p>
          </p:txBody>
        </p:sp>
        <p:sp>
          <p:nvSpPr>
            <p:cNvPr id="43" name="5 CuadroTexto"/>
            <p:cNvSpPr txBox="1"/>
            <p:nvPr/>
          </p:nvSpPr>
          <p:spPr>
            <a:xfrm>
              <a:off x="6452306" y="1786804"/>
              <a:ext cx="2171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b="1" dirty="0" err="1" smtClean="0"/>
                <a:t>Drug</a:t>
              </a:r>
              <a:r>
                <a:rPr lang="es-ES" sz="2000" b="1" dirty="0" smtClean="0"/>
                <a:t> </a:t>
              </a:r>
              <a:r>
                <a:rPr lang="es-ES" sz="2000" b="1" dirty="0" err="1" smtClean="0"/>
                <a:t>development</a:t>
              </a:r>
              <a:endParaRPr lang="es-ES" sz="2000" b="1" dirty="0"/>
            </a:p>
          </p:txBody>
        </p:sp>
      </p:grpSp>
      <p:sp>
        <p:nvSpPr>
          <p:cNvPr id="44" name="3 CuadroTexto"/>
          <p:cNvSpPr txBox="1"/>
          <p:nvPr/>
        </p:nvSpPr>
        <p:spPr>
          <a:xfrm>
            <a:off x="8817381" y="6283165"/>
            <a:ext cx="310469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2000" b="1" dirty="0" err="1" smtClean="0"/>
              <a:t>Reliability</a:t>
            </a:r>
            <a:r>
              <a:rPr lang="es-ES" sz="2000" dirty="0" smtClean="0"/>
              <a:t> of </a:t>
            </a:r>
            <a:r>
              <a:rPr lang="es-ES" sz="2000" dirty="0" err="1" smtClean="0"/>
              <a:t>atomic</a:t>
            </a:r>
            <a:r>
              <a:rPr lang="es-ES" sz="2000" dirty="0" smtClean="0"/>
              <a:t> </a:t>
            </a:r>
            <a:r>
              <a:rPr lang="es-ES" sz="2000" dirty="0" err="1" smtClean="0"/>
              <a:t>models</a:t>
            </a:r>
            <a:endParaRPr lang="es-ES" sz="2000" dirty="0"/>
          </a:p>
        </p:txBody>
      </p:sp>
      <p:cxnSp>
        <p:nvCxnSpPr>
          <p:cNvPr id="39" name="Conector recto de flecha 38"/>
          <p:cNvCxnSpPr/>
          <p:nvPr/>
        </p:nvCxnSpPr>
        <p:spPr>
          <a:xfrm flipV="1">
            <a:off x="7933256" y="3822700"/>
            <a:ext cx="1064417" cy="18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13 Grupo"/>
          <p:cNvGrpSpPr/>
          <p:nvPr/>
        </p:nvGrpSpPr>
        <p:grpSpPr>
          <a:xfrm>
            <a:off x="555275" y="2851847"/>
            <a:ext cx="4880957" cy="1877835"/>
            <a:chOff x="555275" y="2837488"/>
            <a:chExt cx="4880957" cy="1877835"/>
          </a:xfrm>
        </p:grpSpPr>
        <p:sp>
          <p:nvSpPr>
            <p:cNvPr id="46" name="Rectángulo 45"/>
            <p:cNvSpPr/>
            <p:nvPr/>
          </p:nvSpPr>
          <p:spPr>
            <a:xfrm>
              <a:off x="555275" y="2837488"/>
              <a:ext cx="4880957" cy="187783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567975" y="3113802"/>
              <a:ext cx="10983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b="1" dirty="0" err="1" smtClean="0"/>
                <a:t>Cryo</a:t>
              </a:r>
              <a:r>
                <a:rPr lang="es-ES" sz="2000" b="1" dirty="0" smtClean="0"/>
                <a:t>-EM</a:t>
              </a:r>
              <a:endParaRPr lang="es-ES" sz="2000" b="1" dirty="0"/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3684699" y="4398288"/>
              <a:ext cx="156748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(</a:t>
              </a:r>
              <a:r>
                <a:rPr lang="es-ES" sz="1200" dirty="0" err="1"/>
                <a:t>Takizawa</a:t>
              </a:r>
              <a:r>
                <a:rPr lang="es-ES" sz="1200" dirty="0"/>
                <a:t> et al., 2018)</a:t>
              </a:r>
            </a:p>
          </p:txBody>
        </p:sp>
        <p:grpSp>
          <p:nvGrpSpPr>
            <p:cNvPr id="28" name="Grupo 27"/>
            <p:cNvGrpSpPr/>
            <p:nvPr/>
          </p:nvGrpSpPr>
          <p:grpSpPr>
            <a:xfrm>
              <a:off x="1975551" y="3022275"/>
              <a:ext cx="1715709" cy="1376013"/>
              <a:chOff x="1516452" y="5145822"/>
              <a:chExt cx="1702998" cy="1416585"/>
            </a:xfrm>
          </p:grpSpPr>
          <p:pic>
            <p:nvPicPr>
              <p:cNvPr id="26" name="Imagen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6452" y="5145822"/>
                <a:ext cx="1634113" cy="1416585"/>
              </a:xfrm>
              <a:prstGeom prst="rect">
                <a:avLst/>
              </a:prstGeom>
            </p:spPr>
          </p:pic>
          <p:sp>
            <p:nvSpPr>
              <p:cNvPr id="27" name="Rectángulo 26"/>
              <p:cNvSpPr/>
              <p:nvPr/>
            </p:nvSpPr>
            <p:spPr>
              <a:xfrm>
                <a:off x="2628900" y="5263632"/>
                <a:ext cx="5905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47" name="Rectángulo 46"/>
            <p:cNvSpPr/>
            <p:nvPr/>
          </p:nvSpPr>
          <p:spPr>
            <a:xfrm>
              <a:off x="3625528" y="3022275"/>
              <a:ext cx="221797" cy="95867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0364" y="3022275"/>
              <a:ext cx="1396150" cy="1376013"/>
            </a:xfrm>
            <a:prstGeom prst="rect">
              <a:avLst/>
            </a:prstGeom>
          </p:spPr>
        </p:pic>
      </p:grpSp>
      <p:sp>
        <p:nvSpPr>
          <p:cNvPr id="30" name="CuadroTexto 29"/>
          <p:cNvSpPr txBox="1"/>
          <p:nvPr/>
        </p:nvSpPr>
        <p:spPr>
          <a:xfrm>
            <a:off x="633291" y="3635466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&gt; 2010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9" name="28 Flecha curvada hacia arriba"/>
          <p:cNvSpPr/>
          <p:nvPr/>
        </p:nvSpPr>
        <p:spPr>
          <a:xfrm rot="1265739">
            <a:off x="4603656" y="5207885"/>
            <a:ext cx="1833209" cy="827095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8" name="47 Flecha curvada hacia arriba"/>
          <p:cNvSpPr/>
          <p:nvPr/>
        </p:nvSpPr>
        <p:spPr>
          <a:xfrm rot="434495" flipV="1">
            <a:off x="7359228" y="336883"/>
            <a:ext cx="2258251" cy="1008463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18" name="17 Grupo"/>
          <p:cNvGrpSpPr/>
          <p:nvPr/>
        </p:nvGrpSpPr>
        <p:grpSpPr>
          <a:xfrm>
            <a:off x="7421311" y="674320"/>
            <a:ext cx="2116285" cy="4203583"/>
            <a:chOff x="7421311" y="674320"/>
            <a:chExt cx="2116285" cy="4203583"/>
          </a:xfrm>
        </p:grpSpPr>
        <p:sp>
          <p:nvSpPr>
            <p:cNvPr id="2" name="CuadroTexto 1"/>
            <p:cNvSpPr txBox="1"/>
            <p:nvPr/>
          </p:nvSpPr>
          <p:spPr>
            <a:xfrm>
              <a:off x="7421311" y="674320"/>
              <a:ext cx="2116285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s-ES" sz="2400" b="1" dirty="0" err="1" smtClean="0"/>
                <a:t>Model</a:t>
              </a:r>
              <a:r>
                <a:rPr lang="es-ES" sz="2400" b="1" dirty="0" smtClean="0"/>
                <a:t> </a:t>
              </a:r>
              <a:r>
                <a:rPr lang="es-ES" sz="2400" b="1" dirty="0" err="1" smtClean="0"/>
                <a:t>building</a:t>
              </a:r>
              <a:endParaRPr lang="es-ES" sz="2400" b="1" dirty="0"/>
            </a:p>
          </p:txBody>
        </p: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7077" y="1668070"/>
              <a:ext cx="1020596" cy="2145407"/>
            </a:xfrm>
            <a:prstGeom prst="rect">
              <a:avLst/>
            </a:prstGeom>
          </p:spPr>
        </p:pic>
        <p:sp>
          <p:nvSpPr>
            <p:cNvPr id="51" name="CuadroTexto 50"/>
            <p:cNvSpPr txBox="1"/>
            <p:nvPr/>
          </p:nvSpPr>
          <p:spPr>
            <a:xfrm>
              <a:off x="7863195" y="3862240"/>
              <a:ext cx="14269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b="1" dirty="0" err="1" smtClean="0">
                  <a:solidFill>
                    <a:srgbClr val="00B050"/>
                  </a:solidFill>
                </a:rPr>
                <a:t>Fitting</a:t>
              </a:r>
              <a:endParaRPr lang="es-ES" sz="2000" b="1" dirty="0" smtClean="0">
                <a:solidFill>
                  <a:srgbClr val="00B050"/>
                </a:solidFill>
              </a:endParaRPr>
            </a:p>
            <a:p>
              <a:r>
                <a:rPr lang="es-ES" sz="2000" b="1" dirty="0" err="1" smtClean="0">
                  <a:solidFill>
                    <a:srgbClr val="00B050"/>
                  </a:solidFill>
                </a:rPr>
                <a:t>Refinement</a:t>
              </a:r>
              <a:endParaRPr lang="es-ES" sz="2000" b="1" dirty="0" smtClean="0">
                <a:solidFill>
                  <a:srgbClr val="00B050"/>
                </a:solidFill>
              </a:endParaRPr>
            </a:p>
            <a:p>
              <a:r>
                <a:rPr lang="es-ES" sz="2000" b="1" dirty="0" err="1" smtClean="0">
                  <a:solidFill>
                    <a:srgbClr val="00B050"/>
                  </a:solidFill>
                </a:rPr>
                <a:t>Validation</a:t>
              </a:r>
              <a:endParaRPr lang="es-ES" sz="20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40" name="CuadroTexto 39"/>
          <p:cNvSpPr txBox="1"/>
          <p:nvPr/>
        </p:nvSpPr>
        <p:spPr>
          <a:xfrm>
            <a:off x="4392121" y="5939167"/>
            <a:ext cx="1943161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SPA </a:t>
            </a:r>
            <a:r>
              <a:rPr lang="es-ES" sz="2400" b="1" dirty="0" err="1" smtClean="0"/>
              <a:t>workflow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134179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0" grpId="0"/>
      <p:bldP spid="29" grpId="0" animBg="1"/>
      <p:bldP spid="48" grpId="0" animBg="1"/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0" y="338818"/>
            <a:ext cx="11121080" cy="619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8" y="284740"/>
            <a:ext cx="9215437" cy="635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5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5501"/>
            <a:ext cx="11133437" cy="60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0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68" y="696198"/>
            <a:ext cx="8597005" cy="236692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67" y="1295403"/>
            <a:ext cx="8597005" cy="701624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77" y="2463005"/>
            <a:ext cx="4746527" cy="3603218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80" y="2463005"/>
            <a:ext cx="4824720" cy="371945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22603" flipV="1">
            <a:off x="669211" y="1807125"/>
            <a:ext cx="1268905" cy="651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77623" flipV="1">
            <a:off x="10423966" y="1582297"/>
            <a:ext cx="1268905" cy="70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5535827" y="5733505"/>
            <a:ext cx="1057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PBX1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247598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41" y="556054"/>
            <a:ext cx="11141179" cy="560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6" y="383060"/>
            <a:ext cx="10425995" cy="59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86" y="1026217"/>
            <a:ext cx="11219936" cy="43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7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6" y="383060"/>
            <a:ext cx="10425995" cy="59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12" y="580768"/>
            <a:ext cx="10974126" cy="57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7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47" y="172995"/>
            <a:ext cx="9876612" cy="633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4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/>
          <p:cNvSpPr/>
          <p:nvPr/>
        </p:nvSpPr>
        <p:spPr>
          <a:xfrm>
            <a:off x="494647" y="4446765"/>
            <a:ext cx="4880957" cy="18778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Rectángulo 44"/>
          <p:cNvSpPr/>
          <p:nvPr/>
        </p:nvSpPr>
        <p:spPr>
          <a:xfrm>
            <a:off x="507347" y="1830565"/>
            <a:ext cx="4880957" cy="18778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4090833" y="1461233"/>
            <a:ext cx="683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Data</a:t>
            </a:r>
            <a:endParaRPr lang="es-ES" sz="20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9195014" y="1461233"/>
            <a:ext cx="1960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 smtClean="0"/>
              <a:t>Atomic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structure</a:t>
            </a:r>
            <a:endParaRPr lang="es-ES" sz="2000" b="1" dirty="0"/>
          </a:p>
        </p:txBody>
      </p:sp>
      <p:grpSp>
        <p:nvGrpSpPr>
          <p:cNvPr id="7" name="Grupo 6"/>
          <p:cNvGrpSpPr/>
          <p:nvPr/>
        </p:nvGrpSpPr>
        <p:grpSpPr>
          <a:xfrm rot="10800000">
            <a:off x="9061388" y="2606706"/>
            <a:ext cx="2330804" cy="2368117"/>
            <a:chOff x="7429500" y="2386012"/>
            <a:chExt cx="3084512" cy="3201988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70787" y="2386012"/>
              <a:ext cx="2943225" cy="3076575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7429500" y="5054600"/>
              <a:ext cx="5588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8" name="CuadroTexto 7"/>
          <p:cNvSpPr txBox="1"/>
          <p:nvPr/>
        </p:nvSpPr>
        <p:spPr>
          <a:xfrm>
            <a:off x="9528153" y="4894998"/>
            <a:ext cx="13890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 smtClean="0"/>
              <a:t>1.9 Å </a:t>
            </a:r>
            <a:r>
              <a:rPr lang="es-ES" sz="1400" dirty="0" err="1" smtClean="0"/>
              <a:t>resolution</a:t>
            </a:r>
            <a:endParaRPr lang="es-ES" sz="1400" dirty="0" smtClean="0"/>
          </a:p>
          <a:p>
            <a:pPr algn="ctr"/>
            <a:r>
              <a:rPr lang="es-ES" sz="1200" dirty="0" smtClean="0"/>
              <a:t>(</a:t>
            </a:r>
            <a:r>
              <a:rPr lang="es-ES" sz="1200" dirty="0" err="1" smtClean="0"/>
              <a:t>Davey</a:t>
            </a:r>
            <a:r>
              <a:rPr lang="es-ES" sz="1200" dirty="0" smtClean="0"/>
              <a:t> et al., 2002)</a:t>
            </a:r>
            <a:endParaRPr lang="es-ES" sz="1200" dirty="0"/>
          </a:p>
        </p:txBody>
      </p:sp>
      <p:sp>
        <p:nvSpPr>
          <p:cNvPr id="9" name="CuadroTexto 8"/>
          <p:cNvSpPr txBox="1"/>
          <p:nvPr/>
        </p:nvSpPr>
        <p:spPr>
          <a:xfrm>
            <a:off x="2327784" y="1461233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 smtClean="0"/>
              <a:t>Sample</a:t>
            </a:r>
            <a:endParaRPr lang="es-ES" sz="20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507347" y="2089599"/>
            <a:ext cx="1806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XR </a:t>
            </a:r>
          </a:p>
          <a:p>
            <a:r>
              <a:rPr lang="es-ES" sz="2000" b="1" dirty="0" err="1" smtClean="0"/>
              <a:t>crystallography</a:t>
            </a:r>
            <a:endParaRPr lang="es-ES" sz="2000" b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507347" y="4723079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 smtClean="0"/>
              <a:t>Cryo</a:t>
            </a:r>
            <a:r>
              <a:rPr lang="es-ES" sz="2000" b="1" dirty="0" smtClean="0"/>
              <a:t>-EM</a:t>
            </a:r>
            <a:endParaRPr lang="es-ES" sz="2000" b="1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558" y="1967388"/>
            <a:ext cx="1228506" cy="1239142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3427318" y="3251236"/>
            <a:ext cx="1960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/>
              <a:t>(</a:t>
            </a:r>
            <a:r>
              <a:rPr lang="es-ES" sz="1200" dirty="0" err="1" smtClean="0"/>
              <a:t>Saxton</a:t>
            </a:r>
            <a:r>
              <a:rPr lang="es-ES" sz="1200" dirty="0" smtClean="0"/>
              <a:t> &amp; </a:t>
            </a:r>
            <a:r>
              <a:rPr lang="es-ES" sz="1200" dirty="0" err="1" smtClean="0"/>
              <a:t>Baumeister</a:t>
            </a:r>
            <a:r>
              <a:rPr lang="es-ES" sz="1200" dirty="0" smtClean="0"/>
              <a:t>, 1982)</a:t>
            </a:r>
            <a:endParaRPr lang="es-ES" sz="1200" dirty="0"/>
          </a:p>
        </p:txBody>
      </p:sp>
      <p:sp>
        <p:nvSpPr>
          <p:cNvPr id="22" name="CuadroTexto 21"/>
          <p:cNvSpPr txBox="1"/>
          <p:nvPr/>
        </p:nvSpPr>
        <p:spPr>
          <a:xfrm>
            <a:off x="6068075" y="4894998"/>
            <a:ext cx="15674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4.0 </a:t>
            </a:r>
            <a:r>
              <a:rPr lang="es-ES" sz="1400" dirty="0"/>
              <a:t>Å </a:t>
            </a:r>
            <a:r>
              <a:rPr lang="es-ES" sz="1400" dirty="0" err="1"/>
              <a:t>resolution</a:t>
            </a:r>
            <a:endParaRPr lang="es-ES" sz="1400" dirty="0"/>
          </a:p>
          <a:p>
            <a:r>
              <a:rPr lang="es-ES" sz="1200" dirty="0" smtClean="0"/>
              <a:t>(</a:t>
            </a:r>
            <a:r>
              <a:rPr lang="es-ES" sz="1200" dirty="0" err="1" smtClean="0"/>
              <a:t>Takizawa</a:t>
            </a:r>
            <a:r>
              <a:rPr lang="es-ES" sz="1200" dirty="0" smtClean="0"/>
              <a:t> et al., 2018)</a:t>
            </a:r>
            <a:endParaRPr lang="es-ES" sz="1200" dirty="0"/>
          </a:p>
        </p:txBody>
      </p:sp>
      <p:grpSp>
        <p:nvGrpSpPr>
          <p:cNvPr id="24" name="Grupo 23"/>
          <p:cNvGrpSpPr/>
          <p:nvPr/>
        </p:nvGrpSpPr>
        <p:grpSpPr>
          <a:xfrm>
            <a:off x="5438884" y="2663159"/>
            <a:ext cx="2571862" cy="2244586"/>
            <a:chOff x="5250895" y="2663159"/>
            <a:chExt cx="2571862" cy="2244586"/>
          </a:xfrm>
        </p:grpSpPr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4051" y="2774130"/>
              <a:ext cx="2518706" cy="2133615"/>
            </a:xfrm>
            <a:prstGeom prst="rect">
              <a:avLst/>
            </a:prstGeom>
          </p:spPr>
        </p:pic>
        <p:sp>
          <p:nvSpPr>
            <p:cNvPr id="23" name="Rectángulo 22"/>
            <p:cNvSpPr/>
            <p:nvPr/>
          </p:nvSpPr>
          <p:spPr>
            <a:xfrm>
              <a:off x="5250895" y="2663159"/>
              <a:ext cx="162754" cy="298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5" name="Rectángulo 24"/>
          <p:cNvSpPr/>
          <p:nvPr/>
        </p:nvSpPr>
        <p:spPr>
          <a:xfrm>
            <a:off x="3624071" y="6007565"/>
            <a:ext cx="1567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/>
              <a:t>(</a:t>
            </a:r>
            <a:r>
              <a:rPr lang="es-ES" sz="1200" dirty="0" err="1"/>
              <a:t>Takizawa</a:t>
            </a:r>
            <a:r>
              <a:rPr lang="es-ES" sz="1200" dirty="0"/>
              <a:t> et al., 2018)</a:t>
            </a:r>
          </a:p>
        </p:txBody>
      </p:sp>
      <p:grpSp>
        <p:nvGrpSpPr>
          <p:cNvPr id="28" name="Grupo 27"/>
          <p:cNvGrpSpPr/>
          <p:nvPr/>
        </p:nvGrpSpPr>
        <p:grpSpPr>
          <a:xfrm>
            <a:off x="1914923" y="4631552"/>
            <a:ext cx="1715709" cy="1376013"/>
            <a:chOff x="1516452" y="5145822"/>
            <a:chExt cx="1702998" cy="1416585"/>
          </a:xfrm>
        </p:grpSpPr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6452" y="5145822"/>
              <a:ext cx="1634113" cy="1416585"/>
            </a:xfrm>
            <a:prstGeom prst="rect">
              <a:avLst/>
            </a:prstGeom>
          </p:spPr>
        </p:pic>
        <p:sp>
          <p:nvSpPr>
            <p:cNvPr id="27" name="Rectángulo 26"/>
            <p:cNvSpPr/>
            <p:nvPr/>
          </p:nvSpPr>
          <p:spPr>
            <a:xfrm>
              <a:off x="2628900" y="5263632"/>
              <a:ext cx="590550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1" name="20 Grupo"/>
          <p:cNvGrpSpPr/>
          <p:nvPr/>
        </p:nvGrpSpPr>
        <p:grpSpPr>
          <a:xfrm>
            <a:off x="572663" y="2917051"/>
            <a:ext cx="825705" cy="2697024"/>
            <a:chOff x="572663" y="2917051"/>
            <a:chExt cx="825705" cy="2697024"/>
          </a:xfrm>
        </p:grpSpPr>
        <p:sp>
          <p:nvSpPr>
            <p:cNvPr id="17" name="CuadroTexto 16"/>
            <p:cNvSpPr txBox="1"/>
            <p:nvPr/>
          </p:nvSpPr>
          <p:spPr>
            <a:xfrm>
              <a:off x="577309" y="2917051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0000"/>
                  </a:solidFill>
                </a:rPr>
                <a:t>&gt; 1950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72663" y="5244743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rgbClr val="FF0000"/>
                  </a:solidFill>
                </a:rPr>
                <a:t>&gt; 2010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CuadroTexto 30"/>
          <p:cNvSpPr txBox="1"/>
          <p:nvPr/>
        </p:nvSpPr>
        <p:spPr>
          <a:xfrm>
            <a:off x="5624802" y="1461233"/>
            <a:ext cx="2430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 smtClean="0"/>
              <a:t>Electron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density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map</a:t>
            </a:r>
            <a:endParaRPr lang="es-ES" sz="2000" b="1" dirty="0"/>
          </a:p>
        </p:txBody>
      </p:sp>
      <p:cxnSp>
        <p:nvCxnSpPr>
          <p:cNvPr id="33" name="Conector recto de flecha 32"/>
          <p:cNvCxnSpPr/>
          <p:nvPr/>
        </p:nvCxnSpPr>
        <p:spPr>
          <a:xfrm>
            <a:off x="5255010" y="2312430"/>
            <a:ext cx="603270" cy="648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 flipV="1">
            <a:off x="5270500" y="4907745"/>
            <a:ext cx="597517" cy="756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/>
          <p:cNvSpPr txBox="1"/>
          <p:nvPr/>
        </p:nvSpPr>
        <p:spPr>
          <a:xfrm>
            <a:off x="5329107" y="5851310"/>
            <a:ext cx="1943161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SPA </a:t>
            </a:r>
            <a:r>
              <a:rPr lang="es-ES" sz="2400" b="1" dirty="0" err="1" smtClean="0"/>
              <a:t>workflow</a:t>
            </a:r>
            <a:endParaRPr lang="es-ES" sz="2400" b="1" dirty="0"/>
          </a:p>
        </p:txBody>
      </p:sp>
      <p:grpSp>
        <p:nvGrpSpPr>
          <p:cNvPr id="41" name="20 Grupo"/>
          <p:cNvGrpSpPr/>
          <p:nvPr/>
        </p:nvGrpSpPr>
        <p:grpSpPr>
          <a:xfrm>
            <a:off x="8777210" y="5629287"/>
            <a:ext cx="3199274" cy="707887"/>
            <a:chOff x="6452306" y="1479027"/>
            <a:chExt cx="3199274" cy="707887"/>
          </a:xfrm>
        </p:grpSpPr>
        <p:sp>
          <p:nvSpPr>
            <p:cNvPr id="42" name="4 CuadroTexto"/>
            <p:cNvSpPr txBox="1"/>
            <p:nvPr/>
          </p:nvSpPr>
          <p:spPr>
            <a:xfrm>
              <a:off x="6452306" y="1479027"/>
              <a:ext cx="31992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err="1" smtClean="0"/>
                <a:t>Detailed</a:t>
              </a:r>
              <a:r>
                <a:rPr lang="es-ES" sz="2000" b="1" dirty="0" smtClean="0"/>
                <a:t> </a:t>
              </a:r>
              <a:r>
                <a:rPr lang="es-ES" sz="2000" b="1" dirty="0" err="1" smtClean="0"/>
                <a:t>mechanistic</a:t>
              </a:r>
              <a:r>
                <a:rPr lang="es-ES" sz="2000" b="1" dirty="0" smtClean="0"/>
                <a:t> </a:t>
              </a:r>
              <a:r>
                <a:rPr lang="es-ES" sz="2000" b="1" dirty="0" err="1" smtClean="0"/>
                <a:t>studies</a:t>
              </a:r>
              <a:endParaRPr lang="es-ES" sz="2000" dirty="0"/>
            </a:p>
          </p:txBody>
        </p:sp>
        <p:sp>
          <p:nvSpPr>
            <p:cNvPr id="43" name="5 CuadroTexto"/>
            <p:cNvSpPr txBox="1"/>
            <p:nvPr/>
          </p:nvSpPr>
          <p:spPr>
            <a:xfrm>
              <a:off x="6452306" y="1786804"/>
              <a:ext cx="2171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b="1" dirty="0" err="1" smtClean="0"/>
                <a:t>Drug</a:t>
              </a:r>
              <a:r>
                <a:rPr lang="es-ES" sz="2000" b="1" dirty="0" smtClean="0"/>
                <a:t> </a:t>
              </a:r>
              <a:r>
                <a:rPr lang="es-ES" sz="2000" b="1" dirty="0" err="1" smtClean="0"/>
                <a:t>development</a:t>
              </a:r>
              <a:endParaRPr lang="es-ES" sz="2000" b="1" dirty="0"/>
            </a:p>
          </p:txBody>
        </p:sp>
      </p:grpSp>
      <p:sp>
        <p:nvSpPr>
          <p:cNvPr id="44" name="3 CuadroTexto"/>
          <p:cNvSpPr txBox="1"/>
          <p:nvPr/>
        </p:nvSpPr>
        <p:spPr>
          <a:xfrm>
            <a:off x="8817381" y="6283165"/>
            <a:ext cx="310469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2000" b="1" dirty="0" err="1" smtClean="0"/>
              <a:t>Reliability</a:t>
            </a:r>
            <a:r>
              <a:rPr lang="es-ES" sz="2000" dirty="0" smtClean="0"/>
              <a:t> of </a:t>
            </a:r>
            <a:r>
              <a:rPr lang="es-ES" sz="2000" dirty="0" err="1" smtClean="0"/>
              <a:t>atomic</a:t>
            </a:r>
            <a:r>
              <a:rPr lang="es-ES" sz="2000" dirty="0" smtClean="0"/>
              <a:t> </a:t>
            </a:r>
            <a:r>
              <a:rPr lang="es-ES" sz="2000" dirty="0" err="1" smtClean="0"/>
              <a:t>models</a:t>
            </a:r>
            <a:endParaRPr lang="es-ES" sz="2000" dirty="0"/>
          </a:p>
        </p:txBody>
      </p:sp>
      <p:sp>
        <p:nvSpPr>
          <p:cNvPr id="47" name="Rectángulo 46"/>
          <p:cNvSpPr/>
          <p:nvPr/>
        </p:nvSpPr>
        <p:spPr>
          <a:xfrm>
            <a:off x="3564900" y="4631552"/>
            <a:ext cx="221797" cy="9586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8" name="17 Grupo"/>
          <p:cNvGrpSpPr/>
          <p:nvPr/>
        </p:nvGrpSpPr>
        <p:grpSpPr>
          <a:xfrm>
            <a:off x="7421311" y="674320"/>
            <a:ext cx="2116285" cy="4203583"/>
            <a:chOff x="7421311" y="674320"/>
            <a:chExt cx="2116285" cy="4203583"/>
          </a:xfrm>
        </p:grpSpPr>
        <p:sp>
          <p:nvSpPr>
            <p:cNvPr id="2" name="CuadroTexto 1"/>
            <p:cNvSpPr txBox="1"/>
            <p:nvPr/>
          </p:nvSpPr>
          <p:spPr>
            <a:xfrm>
              <a:off x="7421311" y="674320"/>
              <a:ext cx="2116285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s-ES" sz="2400" b="1" dirty="0" err="1" smtClean="0"/>
                <a:t>Model</a:t>
              </a:r>
              <a:r>
                <a:rPr lang="es-ES" sz="2400" b="1" dirty="0" smtClean="0"/>
                <a:t> </a:t>
              </a:r>
              <a:r>
                <a:rPr lang="es-ES" sz="2400" b="1" dirty="0" err="1" smtClean="0"/>
                <a:t>building</a:t>
              </a:r>
              <a:endParaRPr lang="es-ES" sz="2400" b="1" dirty="0"/>
            </a:p>
          </p:txBody>
        </p: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7077" y="1668070"/>
              <a:ext cx="1020596" cy="2145407"/>
            </a:xfrm>
            <a:prstGeom prst="rect">
              <a:avLst/>
            </a:prstGeom>
          </p:spPr>
        </p:pic>
        <p:sp>
          <p:nvSpPr>
            <p:cNvPr id="51" name="CuadroTexto 50"/>
            <p:cNvSpPr txBox="1"/>
            <p:nvPr/>
          </p:nvSpPr>
          <p:spPr>
            <a:xfrm>
              <a:off x="7863195" y="3862240"/>
              <a:ext cx="14269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b="1" dirty="0" err="1" smtClean="0">
                  <a:solidFill>
                    <a:srgbClr val="00B050"/>
                  </a:solidFill>
                </a:rPr>
                <a:t>Fitting</a:t>
              </a:r>
              <a:endParaRPr lang="es-ES" sz="2000" b="1" dirty="0" smtClean="0">
                <a:solidFill>
                  <a:srgbClr val="00B050"/>
                </a:solidFill>
              </a:endParaRPr>
            </a:p>
            <a:p>
              <a:r>
                <a:rPr lang="es-ES" sz="2000" b="1" dirty="0" err="1" smtClean="0">
                  <a:solidFill>
                    <a:srgbClr val="00B050"/>
                  </a:solidFill>
                </a:rPr>
                <a:t>Refinement</a:t>
              </a:r>
              <a:endParaRPr lang="es-ES" sz="2000" b="1" dirty="0" smtClean="0">
                <a:solidFill>
                  <a:srgbClr val="00B050"/>
                </a:solidFill>
              </a:endParaRPr>
            </a:p>
            <a:p>
              <a:r>
                <a:rPr lang="es-ES" sz="2000" b="1" dirty="0" err="1" smtClean="0">
                  <a:solidFill>
                    <a:srgbClr val="00B050"/>
                  </a:solidFill>
                </a:rPr>
                <a:t>Validation</a:t>
              </a:r>
              <a:endParaRPr lang="es-ES" sz="2000" b="1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39" name="Conector recto de flecha 38"/>
          <p:cNvCxnSpPr/>
          <p:nvPr/>
        </p:nvCxnSpPr>
        <p:spPr>
          <a:xfrm flipV="1">
            <a:off x="7933256" y="3822700"/>
            <a:ext cx="1064417" cy="18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9736" y="4631552"/>
            <a:ext cx="1396150" cy="1376013"/>
          </a:xfrm>
          <a:prstGeom prst="rect">
            <a:avLst/>
          </a:prstGeom>
        </p:spPr>
      </p:pic>
      <p:grpSp>
        <p:nvGrpSpPr>
          <p:cNvPr id="16" name="15 Grupo"/>
          <p:cNvGrpSpPr/>
          <p:nvPr/>
        </p:nvGrpSpPr>
        <p:grpSpPr>
          <a:xfrm>
            <a:off x="2387252" y="2014626"/>
            <a:ext cx="802758" cy="1458238"/>
            <a:chOff x="2324906" y="1879542"/>
            <a:chExt cx="884036" cy="170416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4906" y="1879542"/>
              <a:ext cx="884036" cy="1704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10 Rectángulo"/>
            <p:cNvSpPr/>
            <p:nvPr/>
          </p:nvSpPr>
          <p:spPr>
            <a:xfrm>
              <a:off x="2327784" y="2270866"/>
              <a:ext cx="93298" cy="131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90631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03" y="1277699"/>
            <a:ext cx="4338895" cy="369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6" y="1277699"/>
            <a:ext cx="5668521" cy="3841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2471351" y="5721178"/>
            <a:ext cx="1857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delete</a:t>
            </a:r>
            <a:r>
              <a:rPr lang="es-ES" dirty="0" smtClean="0"/>
              <a:t> #1:0-143.A</a:t>
            </a:r>
          </a:p>
          <a:p>
            <a:r>
              <a:rPr lang="es-ES" dirty="0" err="1" smtClean="0"/>
              <a:t>delete</a:t>
            </a:r>
            <a:r>
              <a:rPr lang="es-ES" dirty="0" smtClean="0"/>
              <a:t> #1:145-.A</a:t>
            </a:r>
          </a:p>
          <a:p>
            <a:r>
              <a:rPr lang="es-ES" dirty="0" err="1" smtClean="0"/>
              <a:t>delete</a:t>
            </a:r>
            <a:r>
              <a:rPr lang="es-ES" dirty="0" smtClean="0"/>
              <a:t> #1:.B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017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51" y="845963"/>
            <a:ext cx="11569608" cy="518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6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38" y="-844"/>
            <a:ext cx="7241059" cy="680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6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02" y="1315136"/>
            <a:ext cx="5183187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01" y="1378636"/>
            <a:ext cx="531018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74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73" y="395415"/>
            <a:ext cx="10511797" cy="611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59" y="296562"/>
            <a:ext cx="10387253" cy="622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5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05" y="300679"/>
            <a:ext cx="9477633" cy="64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1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44" y="568412"/>
            <a:ext cx="10229393" cy="543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1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033" y="1173892"/>
            <a:ext cx="9555355" cy="254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7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78" y="169647"/>
            <a:ext cx="7512908" cy="64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0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77" y="0"/>
            <a:ext cx="5129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3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7" y="506627"/>
            <a:ext cx="10525591" cy="554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33" y="494271"/>
            <a:ext cx="11090736" cy="57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1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45" y="420129"/>
            <a:ext cx="9388333" cy="59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5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75" y="345989"/>
            <a:ext cx="10016217" cy="632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2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665" y="556051"/>
            <a:ext cx="9470772" cy="596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8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557" y="358345"/>
            <a:ext cx="9324675" cy="591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3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12" y="407773"/>
            <a:ext cx="10534139" cy="614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5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65" y="420130"/>
            <a:ext cx="10383224" cy="605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3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9" y="753762"/>
            <a:ext cx="11335882" cy="533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3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65" y="469555"/>
            <a:ext cx="11776842" cy="56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0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8" y="284740"/>
            <a:ext cx="9215437" cy="635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1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5" y="234778"/>
            <a:ext cx="10946770" cy="632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9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8" y="889686"/>
            <a:ext cx="11609101" cy="50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0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56" y="271849"/>
            <a:ext cx="11224181" cy="618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1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99" y="234779"/>
            <a:ext cx="10073163" cy="63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9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68" y="696198"/>
            <a:ext cx="8597005" cy="236692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67" y="1295403"/>
            <a:ext cx="8597005" cy="701624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77" y="2463005"/>
            <a:ext cx="4746527" cy="3603218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80" y="2463005"/>
            <a:ext cx="4824720" cy="371945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22603" flipV="1">
            <a:off x="669211" y="1807125"/>
            <a:ext cx="1268905" cy="651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77623" flipV="1">
            <a:off x="10423966" y="1582297"/>
            <a:ext cx="1268905" cy="70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633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8" y="284740"/>
            <a:ext cx="9215437" cy="635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2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652" y="57148"/>
            <a:ext cx="8097423" cy="6729411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2986087" y="2586036"/>
            <a:ext cx="3614737" cy="322897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549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776" y="284740"/>
            <a:ext cx="9215437" cy="635088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3" y="519112"/>
            <a:ext cx="1285875" cy="333375"/>
          </a:xfrm>
          <a:prstGeom prst="rect">
            <a:avLst/>
          </a:prstGeom>
        </p:spPr>
      </p:pic>
      <p:grpSp>
        <p:nvGrpSpPr>
          <p:cNvPr id="15" name="14 Grupo"/>
          <p:cNvGrpSpPr/>
          <p:nvPr/>
        </p:nvGrpSpPr>
        <p:grpSpPr>
          <a:xfrm>
            <a:off x="176213" y="5596665"/>
            <a:ext cx="2174145" cy="692923"/>
            <a:chOff x="176213" y="5596665"/>
            <a:chExt cx="2174145" cy="69292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387" y="5962649"/>
              <a:ext cx="2157797" cy="32693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213" y="5596665"/>
              <a:ext cx="2174145" cy="343286"/>
            </a:xfrm>
            <a:prstGeom prst="rect">
              <a:avLst/>
            </a:prstGeom>
          </p:spPr>
        </p:pic>
      </p:grpSp>
      <p:grpSp>
        <p:nvGrpSpPr>
          <p:cNvPr id="13" name="12 Grupo"/>
          <p:cNvGrpSpPr/>
          <p:nvPr/>
        </p:nvGrpSpPr>
        <p:grpSpPr>
          <a:xfrm>
            <a:off x="242887" y="1086859"/>
            <a:ext cx="2206840" cy="787936"/>
            <a:chOff x="242887" y="1086859"/>
            <a:chExt cx="2206840" cy="78793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887" y="1086859"/>
              <a:ext cx="2059717" cy="408674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2888" y="1498815"/>
              <a:ext cx="2206839" cy="375980"/>
            </a:xfrm>
            <a:prstGeom prst="rect">
              <a:avLst/>
            </a:prstGeom>
          </p:spPr>
        </p:pic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47" y="1999048"/>
            <a:ext cx="2778982" cy="343286"/>
          </a:xfrm>
          <a:prstGeom prst="rect">
            <a:avLst/>
          </a:prstGeom>
        </p:spPr>
      </p:pic>
      <p:grpSp>
        <p:nvGrpSpPr>
          <p:cNvPr id="14" name="13 Grupo"/>
          <p:cNvGrpSpPr/>
          <p:nvPr/>
        </p:nvGrpSpPr>
        <p:grpSpPr>
          <a:xfrm>
            <a:off x="0" y="3961940"/>
            <a:ext cx="3620530" cy="1366049"/>
            <a:chOff x="0" y="3961940"/>
            <a:chExt cx="3620530" cy="1366049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952" y="4586094"/>
              <a:ext cx="3302084" cy="34328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4272759"/>
              <a:ext cx="3052119" cy="339124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4978106"/>
              <a:ext cx="3620530" cy="349883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546" y="3961940"/>
              <a:ext cx="2566085" cy="323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002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8585</TotalTime>
  <Words>185</Words>
  <Application>Microsoft Office PowerPoint</Application>
  <PresentationFormat>Personalizado</PresentationFormat>
  <Paragraphs>68</Paragraphs>
  <Slides>53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4" baseType="lpstr">
      <vt:lpstr>Tema de Office</vt:lpstr>
      <vt:lpstr>Model Building Workshop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marta</cp:lastModifiedBy>
  <cp:revision>324</cp:revision>
  <dcterms:created xsi:type="dcterms:W3CDTF">2018-05-05T14:24:03Z</dcterms:created>
  <dcterms:modified xsi:type="dcterms:W3CDTF">2018-11-08T09:42:53Z</dcterms:modified>
</cp:coreProperties>
</file>